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3"/>
  </p:notesMasterIdLst>
  <p:sldIdLst>
    <p:sldId id="307" r:id="rId2"/>
    <p:sldId id="383" r:id="rId3"/>
    <p:sldId id="289" r:id="rId4"/>
    <p:sldId id="386" r:id="rId5"/>
    <p:sldId id="302" r:id="rId6"/>
    <p:sldId id="388" r:id="rId7"/>
    <p:sldId id="389" r:id="rId8"/>
    <p:sldId id="390" r:id="rId9"/>
    <p:sldId id="385" r:id="rId10"/>
    <p:sldId id="363" r:id="rId11"/>
    <p:sldId id="260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95BC033-048A-4E0A-A068-CEEFAE7C86A4}">
  <a:tblStyle styleId="{D95BC033-048A-4E0A-A068-CEEFAE7C86A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7" d="100"/>
          <a:sy n="207" d="100"/>
        </p:scale>
        <p:origin x="460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46900f7c60_27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46900f7c60_27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g2060105079_9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" name="Google Shape;948;g2060105079_9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6900f7c60_2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6900f7c60_2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team members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11851fd2e7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11851fd2e7_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46900f7c60_1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46900f7c60_1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46900f7c60_1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46900f7c60_1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71979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46900f7c60_2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46900f7c60_2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46900f7c60_2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46900f7c60_2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2712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46900f7c60_2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46900f7c60_2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24325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46900f7c60_2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46900f7c60_2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35301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11851fd2e7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11851fd2e7_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76657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3186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4082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81750" y="4660150"/>
            <a:ext cx="1409849" cy="33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265500" y="363275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pic>
        <p:nvPicPr>
          <p:cNvPr id="26" name="Google Shape;26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81750" y="4660150"/>
            <a:ext cx="1409849" cy="33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body" idx="1"/>
          </p:nvPr>
        </p:nvSpPr>
        <p:spPr>
          <a:xfrm>
            <a:off x="82200" y="4496601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pic>
        <p:nvPicPr>
          <p:cNvPr id="29" name="Google Shape;2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81750" y="4660150"/>
            <a:ext cx="1409849" cy="33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34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81750" y="4660150"/>
            <a:ext cx="1409849" cy="33095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0"/>
          <p:cNvSpPr txBox="1">
            <a:spLocks noGrp="1"/>
          </p:cNvSpPr>
          <p:nvPr>
            <p:ph type="title"/>
          </p:nvPr>
        </p:nvSpPr>
        <p:spPr>
          <a:xfrm>
            <a:off x="220650" y="3627600"/>
            <a:ext cx="7175700" cy="13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 1">
  <p:cSld name="BLANK_1_1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81750" y="4660150"/>
            <a:ext cx="1409849" cy="33095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11"/>
          <p:cNvSpPr txBox="1">
            <a:spLocks noGrp="1"/>
          </p:cNvSpPr>
          <p:nvPr>
            <p:ph type="title"/>
          </p:nvPr>
        </p:nvSpPr>
        <p:spPr>
          <a:xfrm>
            <a:off x="220650" y="3627600"/>
            <a:ext cx="7175700" cy="13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pic>
        <p:nvPicPr>
          <p:cNvPr id="40" name="Google Shape;4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800" y="281675"/>
            <a:ext cx="8554399" cy="313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6" r:id="rId5"/>
    <p:sldLayoutId id="2147483657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87"/>
          <p:cNvSpPr txBox="1">
            <a:spLocks noGrp="1"/>
          </p:cNvSpPr>
          <p:nvPr>
            <p:ph type="title"/>
          </p:nvPr>
        </p:nvSpPr>
        <p:spPr>
          <a:xfrm>
            <a:off x="220650" y="3885550"/>
            <a:ext cx="4790139" cy="13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Fermentabot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dirty="0"/>
              <a:t>Small-scale, digitally controlled fermentation</a:t>
            </a:r>
            <a:br>
              <a:rPr lang="en-US" sz="1800" b="0" dirty="0"/>
            </a:br>
            <a:r>
              <a:rPr lang="en-US" sz="1800" b="0" dirty="0"/>
              <a:t>for recycling of food waste</a:t>
            </a:r>
            <a:endParaRPr sz="1800" b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7396D7-F311-4FFF-B84E-36AC5ECCBF1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268035" y="271094"/>
            <a:ext cx="2947917" cy="30262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299AA4-8C43-4773-AAFA-686C1C96285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7062" y="59141"/>
            <a:ext cx="3439237" cy="335530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143"/>
          <p:cNvSpPr txBox="1"/>
          <p:nvPr/>
        </p:nvSpPr>
        <p:spPr>
          <a:xfrm>
            <a:off x="2108850" y="2005950"/>
            <a:ext cx="4926300" cy="11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/>
              <a:t>Thank </a:t>
            </a:r>
            <a:r>
              <a:rPr lang="en-US" sz="3600" b="1" dirty="0"/>
              <a:t>Y</a:t>
            </a:r>
            <a:r>
              <a:rPr lang="en" sz="3600" b="1" dirty="0"/>
              <a:t>ou.</a:t>
            </a:r>
            <a:endParaRPr sz="3600" b="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63"/>
          <p:cNvSpPr txBox="1">
            <a:spLocks noGrp="1"/>
          </p:cNvSpPr>
          <p:nvPr>
            <p:ph type="ctrTitle"/>
          </p:nvPr>
        </p:nvSpPr>
        <p:spPr>
          <a:xfrm>
            <a:off x="311700" y="0"/>
            <a:ext cx="8520600" cy="6474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Fermentabot Project Overview</a:t>
            </a:r>
            <a:endParaRPr sz="2800" dirty="0"/>
          </a:p>
        </p:txBody>
      </p:sp>
      <p:sp>
        <p:nvSpPr>
          <p:cNvPr id="1172" name="Google Shape;1172;p163"/>
          <p:cNvSpPr txBox="1">
            <a:spLocks noGrp="1"/>
          </p:cNvSpPr>
          <p:nvPr>
            <p:ph type="subTitle" idx="1"/>
          </p:nvPr>
        </p:nvSpPr>
        <p:spPr>
          <a:xfrm>
            <a:off x="311700" y="647444"/>
            <a:ext cx="8520600" cy="40261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/>
              <a:t>Mechanical Specifications and Requirements</a:t>
            </a:r>
            <a:endParaRPr sz="1800" b="1" dirty="0"/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endParaRPr sz="1800" b="1" dirty="0"/>
          </a:p>
          <a:p>
            <a:pPr marL="342900" lvl="0">
              <a:buClr>
                <a:schemeClr val="tx2">
                  <a:lumMod val="50000"/>
                </a:schemeClr>
              </a:buClr>
              <a:buSzPts val="1100"/>
              <a:buFont typeface="+mj-lt"/>
              <a:buAutoNum type="arabicParenR"/>
            </a:pPr>
            <a:r>
              <a:rPr lang="en-US" sz="1400" b="1" dirty="0"/>
              <a:t>Housing and storage</a:t>
            </a:r>
            <a:endParaRPr lang="en" sz="1400" b="1" dirty="0">
              <a:solidFill>
                <a:srgbClr val="B7B7B7"/>
              </a:solidFill>
            </a:endParaRPr>
          </a:p>
          <a:p>
            <a:pPr marL="800100" lvl="1" indent="-342900">
              <a:buClr>
                <a:schemeClr val="tx2">
                  <a:lumMod val="50000"/>
                </a:schemeClr>
              </a:buClr>
              <a:buSzPts val="1100"/>
              <a:buFont typeface="+mj-lt"/>
              <a:buAutoNum type="arabicParenR"/>
            </a:pPr>
            <a:r>
              <a:rPr lang="en-US" sz="1200" dirty="0"/>
              <a:t>Insulated food storage box and perforated food pans/cotton cloth</a:t>
            </a:r>
            <a:br>
              <a:rPr lang="en-US" sz="1200" dirty="0"/>
            </a:br>
            <a:endParaRPr lang="en-US" sz="1200" b="1" dirty="0">
              <a:solidFill>
                <a:srgbClr val="B7B7B7"/>
              </a:solidFill>
            </a:endParaRPr>
          </a:p>
          <a:p>
            <a:pPr marL="342900">
              <a:buClr>
                <a:schemeClr val="tx2">
                  <a:lumMod val="50000"/>
                </a:schemeClr>
              </a:buClr>
              <a:buSzPts val="1100"/>
              <a:buFont typeface="+mj-lt"/>
              <a:buAutoNum type="arabicParenR"/>
            </a:pPr>
            <a:r>
              <a:rPr lang="en-US" sz="1400" b="1" dirty="0"/>
              <a:t>An “Environmental Chamber” </a:t>
            </a:r>
          </a:p>
          <a:p>
            <a:pPr marL="800100" lvl="1">
              <a:buClr>
                <a:schemeClr val="tx2">
                  <a:lumMod val="50000"/>
                </a:schemeClr>
              </a:buClr>
              <a:buSzPts val="1100"/>
              <a:buFont typeface="+mj-lt"/>
              <a:buAutoNum type="arabicParenR"/>
            </a:pPr>
            <a:r>
              <a:rPr lang="en-US" sz="1200" dirty="0"/>
              <a:t>A device that can be attached/removed from the catering box and contains all the mechanical actuators such as heaters and fans.</a:t>
            </a:r>
            <a:br>
              <a:rPr lang="en-US" sz="1400" dirty="0"/>
            </a:br>
            <a:endParaRPr lang="en-US" sz="1400" dirty="0"/>
          </a:p>
          <a:p>
            <a:pPr marL="342900">
              <a:buClr>
                <a:schemeClr val="tx2">
                  <a:lumMod val="50000"/>
                </a:schemeClr>
              </a:buClr>
              <a:buSzPts val="1100"/>
              <a:buFont typeface="+mj-lt"/>
              <a:buAutoNum type="arabicParenR"/>
            </a:pPr>
            <a:r>
              <a:rPr lang="en-US" sz="1400" b="1" dirty="0"/>
              <a:t>Air circulation heating/cooling system</a:t>
            </a:r>
          </a:p>
          <a:p>
            <a:pPr marL="800100" lvl="1">
              <a:buClr>
                <a:schemeClr val="tx2">
                  <a:lumMod val="50000"/>
                </a:schemeClr>
              </a:buClr>
              <a:buSzPts val="1100"/>
              <a:buFont typeface="+mj-lt"/>
              <a:buAutoNum type="arabicParenR"/>
            </a:pPr>
            <a:r>
              <a:rPr lang="en-US" sz="1200" dirty="0"/>
              <a:t>12V Peltier Cooler</a:t>
            </a:r>
          </a:p>
          <a:p>
            <a:pPr marL="800100" lvl="1">
              <a:buClr>
                <a:schemeClr val="tx2">
                  <a:lumMod val="50000"/>
                </a:schemeClr>
              </a:buClr>
              <a:buSzPts val="1100"/>
              <a:buFont typeface="+mj-lt"/>
              <a:buAutoNum type="arabicParenR"/>
            </a:pPr>
            <a:r>
              <a:rPr lang="en-US" sz="1200" dirty="0"/>
              <a:t>12V heating element</a:t>
            </a:r>
          </a:p>
          <a:p>
            <a:pPr marL="800100" lvl="1">
              <a:buClr>
                <a:schemeClr val="tx2">
                  <a:lumMod val="50000"/>
                </a:schemeClr>
              </a:buClr>
              <a:buSzPts val="1100"/>
              <a:buFont typeface="+mj-lt"/>
              <a:buAutoNum type="arabicParenR"/>
            </a:pPr>
            <a:r>
              <a:rPr lang="en-US" sz="1200" dirty="0"/>
              <a:t>12V equipment-cooling fan</a:t>
            </a:r>
          </a:p>
          <a:p>
            <a:pPr marL="800100" lvl="1">
              <a:buClr>
                <a:schemeClr val="tx2">
                  <a:lumMod val="50000"/>
                </a:schemeClr>
              </a:buClr>
              <a:buSzPts val="1100"/>
              <a:buFont typeface="+mj-lt"/>
              <a:buAutoNum type="arabicParenR"/>
            </a:pPr>
            <a:endParaRPr lang="en-US" sz="1200" dirty="0"/>
          </a:p>
          <a:p>
            <a:pPr marL="342900">
              <a:buClr>
                <a:schemeClr val="tx2">
                  <a:lumMod val="50000"/>
                </a:schemeClr>
              </a:buClr>
              <a:buSzPts val="1100"/>
              <a:buFont typeface="+mj-lt"/>
              <a:buAutoNum type="arabicParenR"/>
            </a:pPr>
            <a:r>
              <a:rPr lang="en-US" sz="1400" b="1" dirty="0"/>
              <a:t>Humidification system</a:t>
            </a:r>
          </a:p>
          <a:p>
            <a:pPr marL="800100" lvl="1">
              <a:buClr>
                <a:schemeClr val="tx2">
                  <a:lumMod val="50000"/>
                </a:schemeClr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/>
              <a:t>External humidification cartridge</a:t>
            </a:r>
          </a:p>
          <a:p>
            <a:pPr marL="800100" lvl="1">
              <a:buClr>
                <a:schemeClr val="tx2">
                  <a:lumMod val="50000"/>
                </a:schemeClr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/>
              <a:t>Miniature ultrasonic fogging technology</a:t>
            </a:r>
          </a:p>
          <a:p>
            <a:pPr marL="800100" lvl="1">
              <a:buClr>
                <a:schemeClr val="tx2">
                  <a:lumMod val="50000"/>
                </a:schemeClr>
              </a:buClr>
              <a:buSzPts val="1100"/>
              <a:buFont typeface="+mj-lt"/>
              <a:buAutoNum type="arabicParenR"/>
            </a:pPr>
            <a:endParaRPr lang="en-US" sz="1400" dirty="0"/>
          </a:p>
          <a:p>
            <a:pPr marL="342900">
              <a:buClr>
                <a:schemeClr val="tx2">
                  <a:lumMod val="50000"/>
                </a:schemeClr>
              </a:buClr>
              <a:buSzPts val="1100"/>
              <a:buFont typeface="+mj-lt"/>
              <a:buAutoNum type="arabicParenR"/>
            </a:pPr>
            <a:r>
              <a:rPr lang="en-US" sz="1400" b="1" dirty="0"/>
              <a:t>Control System</a:t>
            </a:r>
          </a:p>
          <a:p>
            <a:pPr marL="800100" lvl="1">
              <a:buClr>
                <a:schemeClr val="tx2">
                  <a:lumMod val="50000"/>
                </a:schemeClr>
              </a:buClr>
              <a:buSzPts val="1100"/>
              <a:buFont typeface="+mj-lt"/>
              <a:buAutoNum type="arabicParenR"/>
            </a:pPr>
            <a:r>
              <a:rPr lang="en-US" sz="1200" dirty="0"/>
              <a:t>Humidity and temperature control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72;p163">
            <a:extLst>
              <a:ext uri="{FF2B5EF4-FFF2-40B4-BE49-F238E27FC236}">
                <a16:creationId xmlns:a16="http://schemas.microsoft.com/office/drawing/2014/main" id="{7F8E7D94-44EC-4BA2-AB47-99CB38043B27}"/>
              </a:ext>
            </a:extLst>
          </p:cNvPr>
          <p:cNvSpPr txBox="1">
            <a:spLocks/>
          </p:cNvSpPr>
          <p:nvPr/>
        </p:nvSpPr>
        <p:spPr>
          <a:xfrm>
            <a:off x="6148393" y="-662740"/>
            <a:ext cx="3609757" cy="17909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/>
              <a:t>Renderings details of improvements, multiple views</a:t>
            </a:r>
            <a:endParaRPr lang="en-US" sz="1200" dirty="0"/>
          </a:p>
          <a:p>
            <a:pPr marL="457200"/>
            <a:endParaRPr lang="en-US" dirty="0">
              <a:solidFill>
                <a:srgbClr val="B7B7B7"/>
              </a:solidFill>
            </a:endParaRPr>
          </a:p>
        </p:txBody>
      </p:sp>
      <p:sp>
        <p:nvSpPr>
          <p:cNvPr id="9" name="Google Shape;1172;p163">
            <a:extLst>
              <a:ext uri="{FF2B5EF4-FFF2-40B4-BE49-F238E27FC236}">
                <a16:creationId xmlns:a16="http://schemas.microsoft.com/office/drawing/2014/main" id="{C3103B52-900B-4FBA-9353-6691FE58F13D}"/>
              </a:ext>
            </a:extLst>
          </p:cNvPr>
          <p:cNvSpPr txBox="1">
            <a:spLocks/>
          </p:cNvSpPr>
          <p:nvPr/>
        </p:nvSpPr>
        <p:spPr>
          <a:xfrm>
            <a:off x="157024" y="3384389"/>
            <a:ext cx="8072576" cy="17909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/>
              <a:t>Design Progress</a:t>
            </a:r>
          </a:p>
          <a:p>
            <a:pPr marL="171450" indent="-171450">
              <a:buClr>
                <a:schemeClr val="tx2">
                  <a:lumMod val="50000"/>
                </a:schemeClr>
              </a:buClr>
              <a:buSzPct val="92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2"/>
                </a:solidFill>
              </a:rPr>
              <a:t>Internal slanted covers act as “condensation guards” to keep condensation from </a:t>
            </a:r>
            <a:r>
              <a:rPr lang="en-US" sz="1200" dirty="0" err="1">
                <a:solidFill>
                  <a:schemeClr val="dk2"/>
                </a:solidFill>
              </a:rPr>
              <a:t>gatherin</a:t>
            </a:r>
            <a:r>
              <a:rPr lang="en-US" sz="1200" dirty="0">
                <a:solidFill>
                  <a:schemeClr val="dk2"/>
                </a:solidFill>
              </a:rPr>
              <a:t> on </a:t>
            </a:r>
            <a:r>
              <a:rPr lang="en-US" sz="1200" dirty="0" err="1">
                <a:solidFill>
                  <a:schemeClr val="dk2"/>
                </a:solidFill>
              </a:rPr>
              <a:t>koji</a:t>
            </a:r>
            <a:r>
              <a:rPr lang="en-US" sz="1200" dirty="0">
                <a:solidFill>
                  <a:schemeClr val="dk2"/>
                </a:solidFill>
              </a:rPr>
              <a:t> cloths </a:t>
            </a:r>
          </a:p>
          <a:p>
            <a:pPr marL="171450" indent="-171450"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2"/>
                </a:solidFill>
              </a:rPr>
              <a:t>Design of Environmental Chamber based on available materials at OpenAg (mostly acrylic sheets) and fabrication capabilities (laser cutter)</a:t>
            </a:r>
          </a:p>
          <a:p>
            <a:pPr marL="171450" indent="-171450"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2"/>
                </a:solidFill>
              </a:rPr>
              <a:t>Off-the-shelf components used whenever possible</a:t>
            </a:r>
          </a:p>
          <a:p>
            <a:pPr marL="171450" indent="-171450"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dk2"/>
                </a:solidFill>
              </a:rPr>
              <a:t>Asdads</a:t>
            </a:r>
            <a:endParaRPr lang="en-US" sz="1200" dirty="0">
              <a:solidFill>
                <a:schemeClr val="dk2"/>
              </a:solidFill>
            </a:endParaRPr>
          </a:p>
          <a:p>
            <a:pPr marL="171450" indent="-171450"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dk2"/>
                </a:solidFill>
              </a:rPr>
              <a:t>asdad</a:t>
            </a:r>
            <a:endParaRPr lang="en-US" sz="1200" dirty="0">
              <a:solidFill>
                <a:schemeClr val="dk2"/>
              </a:solidFill>
            </a:endParaRPr>
          </a:p>
          <a:p>
            <a:endParaRPr lang="en-US" sz="1200" dirty="0">
              <a:solidFill>
                <a:schemeClr val="dk2"/>
              </a:solidFill>
            </a:endParaRPr>
          </a:p>
          <a:p>
            <a:endParaRPr lang="en-US" sz="1200" dirty="0"/>
          </a:p>
          <a:p>
            <a:pPr marL="457200"/>
            <a:endParaRPr lang="en-US" dirty="0">
              <a:solidFill>
                <a:srgbClr val="B7B7B7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4380A57-020C-4390-AD37-EA9DCBFBF26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490949" y="128496"/>
            <a:ext cx="3225421" cy="314671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A7CEF35-B51A-43B5-B850-D01ED6017FD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84143" y="182715"/>
            <a:ext cx="2858068" cy="324927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72;p163">
            <a:extLst>
              <a:ext uri="{FF2B5EF4-FFF2-40B4-BE49-F238E27FC236}">
                <a16:creationId xmlns:a16="http://schemas.microsoft.com/office/drawing/2014/main" id="{7F8E7D94-44EC-4BA2-AB47-99CB38043B27}"/>
              </a:ext>
            </a:extLst>
          </p:cNvPr>
          <p:cNvSpPr txBox="1">
            <a:spLocks/>
          </p:cNvSpPr>
          <p:nvPr/>
        </p:nvSpPr>
        <p:spPr>
          <a:xfrm>
            <a:off x="157025" y="3384389"/>
            <a:ext cx="3609757" cy="17909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/>
              <a:t>Design Details</a:t>
            </a:r>
          </a:p>
          <a:p>
            <a:pPr marL="228600" indent="-228600">
              <a:buClr>
                <a:schemeClr val="tx2">
                  <a:lumMod val="50000"/>
                </a:schemeClr>
              </a:buClr>
              <a:buSzPct val="92000"/>
              <a:buFont typeface="+mj-lt"/>
              <a:buAutoNum type="arabicPeriod"/>
            </a:pPr>
            <a:r>
              <a:rPr lang="en-US" sz="1200" dirty="0">
                <a:solidFill>
                  <a:schemeClr val="dk2"/>
                </a:solidFill>
              </a:rPr>
              <a:t>Environmental Chamber</a:t>
            </a:r>
          </a:p>
          <a:p>
            <a:pPr marL="228600" indent="-228600">
              <a:buClr>
                <a:schemeClr val="tx2">
                  <a:lumMod val="50000"/>
                </a:schemeClr>
              </a:buClr>
              <a:buFont typeface="+mj-lt"/>
              <a:buAutoNum type="arabicPeriod"/>
            </a:pPr>
            <a:r>
              <a:rPr lang="en-US" sz="1200" dirty="0">
                <a:solidFill>
                  <a:schemeClr val="dk2"/>
                </a:solidFill>
              </a:rPr>
              <a:t>Piezo Cooler</a:t>
            </a:r>
          </a:p>
          <a:p>
            <a:pPr marL="228600" indent="-228600">
              <a:buClr>
                <a:schemeClr val="tx2">
                  <a:lumMod val="50000"/>
                </a:schemeClr>
              </a:buClr>
              <a:buFont typeface="+mj-lt"/>
              <a:buAutoNum type="arabicPeriod"/>
            </a:pPr>
            <a:r>
              <a:rPr lang="en-US" sz="1200" dirty="0">
                <a:solidFill>
                  <a:schemeClr val="dk2"/>
                </a:solidFill>
              </a:rPr>
              <a:t>Fan</a:t>
            </a:r>
          </a:p>
          <a:p>
            <a:pPr marL="228600" indent="-228600">
              <a:buClr>
                <a:schemeClr val="tx2">
                  <a:lumMod val="50000"/>
                </a:schemeClr>
              </a:buClr>
              <a:buFont typeface="+mj-lt"/>
              <a:buAutoNum type="arabicPeriod"/>
            </a:pPr>
            <a:r>
              <a:rPr lang="en-US" sz="1200" dirty="0">
                <a:solidFill>
                  <a:schemeClr val="dk2"/>
                </a:solidFill>
              </a:rPr>
              <a:t>Heater</a:t>
            </a:r>
          </a:p>
          <a:p>
            <a:pPr marL="228600" indent="-228600">
              <a:buClr>
                <a:schemeClr val="tx2">
                  <a:lumMod val="50000"/>
                </a:schemeClr>
              </a:buClr>
              <a:buFont typeface="+mj-lt"/>
              <a:buAutoNum type="arabicPeriod"/>
            </a:pPr>
            <a:r>
              <a:rPr lang="en-US" sz="1200" dirty="0">
                <a:solidFill>
                  <a:schemeClr val="dk2"/>
                </a:solidFill>
              </a:rPr>
              <a:t>Humidifiers</a:t>
            </a:r>
          </a:p>
          <a:p>
            <a:pPr marL="228600" indent="-228600">
              <a:buClr>
                <a:schemeClr val="tx2">
                  <a:lumMod val="50000"/>
                </a:schemeClr>
              </a:buClr>
              <a:buFont typeface="+mj-lt"/>
              <a:buAutoNum type="arabicPeriod"/>
            </a:pPr>
            <a:r>
              <a:rPr lang="en-US" sz="1200" dirty="0">
                <a:solidFill>
                  <a:schemeClr val="dk2"/>
                </a:solidFill>
              </a:rPr>
              <a:t>Temp/Humidity Control System</a:t>
            </a:r>
          </a:p>
          <a:p>
            <a:endParaRPr lang="en-US" sz="1200" dirty="0">
              <a:solidFill>
                <a:schemeClr val="dk2"/>
              </a:solidFill>
            </a:endParaRPr>
          </a:p>
          <a:p>
            <a:endParaRPr lang="en-US" sz="1200" dirty="0"/>
          </a:p>
          <a:p>
            <a:pPr marL="457200"/>
            <a:endParaRPr lang="en-US" dirty="0">
              <a:solidFill>
                <a:srgbClr val="B7B7B7"/>
              </a:solidFill>
            </a:endParaRPr>
          </a:p>
        </p:txBody>
      </p:sp>
      <p:sp>
        <p:nvSpPr>
          <p:cNvPr id="6" name="Google Shape;1172;p163">
            <a:extLst>
              <a:ext uri="{FF2B5EF4-FFF2-40B4-BE49-F238E27FC236}">
                <a16:creationId xmlns:a16="http://schemas.microsoft.com/office/drawing/2014/main" id="{D5225C90-9005-4095-97DC-72FD0B64F8E2}"/>
              </a:ext>
            </a:extLst>
          </p:cNvPr>
          <p:cNvSpPr txBox="1">
            <a:spLocks/>
          </p:cNvSpPr>
          <p:nvPr/>
        </p:nvSpPr>
        <p:spPr>
          <a:xfrm>
            <a:off x="643796" y="863633"/>
            <a:ext cx="3609757" cy="17909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/>
              <a:t>Photos of current prototype, multiple views</a:t>
            </a:r>
            <a:endParaRPr lang="en-US" sz="1200" dirty="0"/>
          </a:p>
          <a:p>
            <a:pPr marL="457200"/>
            <a:endParaRPr lang="en-US" dirty="0">
              <a:solidFill>
                <a:srgbClr val="B7B7B7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0196E7-F7F8-4A5D-8544-FEE14B647D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0890" y="225870"/>
            <a:ext cx="4088642" cy="306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785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172;p163">
            <a:extLst>
              <a:ext uri="{FF2B5EF4-FFF2-40B4-BE49-F238E27FC236}">
                <a16:creationId xmlns:a16="http://schemas.microsoft.com/office/drawing/2014/main" id="{D6D65660-7966-4E57-8C48-17F267690F85}"/>
              </a:ext>
            </a:extLst>
          </p:cNvPr>
          <p:cNvSpPr txBox="1">
            <a:spLocks/>
          </p:cNvSpPr>
          <p:nvPr/>
        </p:nvSpPr>
        <p:spPr>
          <a:xfrm>
            <a:off x="157025" y="3384389"/>
            <a:ext cx="3609757" cy="17909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/>
              <a:t>Testing Results</a:t>
            </a:r>
          </a:p>
          <a:p>
            <a:pPr marL="171450" indent="-171450">
              <a:buClr>
                <a:schemeClr val="tx2">
                  <a:lumMod val="50000"/>
                </a:schemeClr>
              </a:buClr>
              <a:buSzPct val="92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2"/>
                </a:solidFill>
              </a:rPr>
              <a:t>Koji grown successfully at 32°C and 80% RH</a:t>
            </a:r>
          </a:p>
          <a:p>
            <a:pPr marL="171450" indent="-171450">
              <a:buClr>
                <a:schemeClr val="tx2">
                  <a:lumMod val="50000"/>
                </a:schemeClr>
              </a:buClr>
              <a:buSzPct val="92000"/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dk2"/>
              </a:solidFill>
            </a:endParaRPr>
          </a:p>
          <a:p>
            <a:endParaRPr lang="en-US" sz="1200" dirty="0">
              <a:solidFill>
                <a:schemeClr val="dk2"/>
              </a:solidFill>
            </a:endParaRPr>
          </a:p>
          <a:p>
            <a:endParaRPr lang="en-US" sz="1200" dirty="0"/>
          </a:p>
          <a:p>
            <a:pPr marL="457200"/>
            <a:endParaRPr lang="en-US" dirty="0">
              <a:solidFill>
                <a:srgbClr val="B7B7B7"/>
              </a:solidFill>
            </a:endParaRPr>
          </a:p>
        </p:txBody>
      </p:sp>
      <p:sp>
        <p:nvSpPr>
          <p:cNvPr id="19" name="Google Shape;1172;p163">
            <a:extLst>
              <a:ext uri="{FF2B5EF4-FFF2-40B4-BE49-F238E27FC236}">
                <a16:creationId xmlns:a16="http://schemas.microsoft.com/office/drawing/2014/main" id="{1E7D8FEA-7B02-4271-948F-D6217F086551}"/>
              </a:ext>
            </a:extLst>
          </p:cNvPr>
          <p:cNvSpPr txBox="1">
            <a:spLocks/>
          </p:cNvSpPr>
          <p:nvPr/>
        </p:nvSpPr>
        <p:spPr>
          <a:xfrm>
            <a:off x="2913873" y="1020484"/>
            <a:ext cx="3609757" cy="17909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/>
              <a:t>Pic of our first batch of </a:t>
            </a:r>
            <a:r>
              <a:rPr lang="en-US" sz="1800" b="1" dirty="0" err="1"/>
              <a:t>koji</a:t>
            </a:r>
            <a:endParaRPr lang="en-US" sz="1200" dirty="0"/>
          </a:p>
          <a:p>
            <a:pPr marL="457200"/>
            <a:endParaRPr lang="en-US" dirty="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B78C27-3780-4409-A10F-BF702091DF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2645" y="-2"/>
            <a:ext cx="3829137" cy="34212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B2953F-D6A0-442B-B93A-63B66DB9A3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220" y="-2"/>
            <a:ext cx="3829137" cy="3421269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E11AA9-8536-4201-91D6-48BF71509A01}"/>
              </a:ext>
            </a:extLst>
          </p:cNvPr>
          <p:cNvCxnSpPr>
            <a:cxnSpLocks/>
          </p:cNvCxnSpPr>
          <p:nvPr/>
        </p:nvCxnSpPr>
        <p:spPr>
          <a:xfrm>
            <a:off x="741528" y="373039"/>
            <a:ext cx="792025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1675CD1-AF8F-4983-A2D9-7235A7FC7AD1}"/>
              </a:ext>
            </a:extLst>
          </p:cNvPr>
          <p:cNvCxnSpPr>
            <a:cxnSpLocks/>
          </p:cNvCxnSpPr>
          <p:nvPr/>
        </p:nvCxnSpPr>
        <p:spPr>
          <a:xfrm>
            <a:off x="741528" y="2117678"/>
            <a:ext cx="792025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Google Shape;1172;p163">
            <a:extLst>
              <a:ext uri="{FF2B5EF4-FFF2-40B4-BE49-F238E27FC236}">
                <a16:creationId xmlns:a16="http://schemas.microsoft.com/office/drawing/2014/main" id="{D6D65660-7966-4E57-8C48-17F267690F85}"/>
              </a:ext>
            </a:extLst>
          </p:cNvPr>
          <p:cNvSpPr txBox="1">
            <a:spLocks/>
          </p:cNvSpPr>
          <p:nvPr/>
        </p:nvSpPr>
        <p:spPr>
          <a:xfrm>
            <a:off x="157025" y="3384389"/>
            <a:ext cx="3609757" cy="17909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/>
              <a:t>Testing Results</a:t>
            </a:r>
          </a:p>
          <a:p>
            <a:pPr marL="171450" indent="-171450">
              <a:buClr>
                <a:schemeClr val="tx2">
                  <a:lumMod val="50000"/>
                </a:schemeClr>
              </a:buClr>
              <a:buSzPct val="92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2"/>
                </a:solidFill>
              </a:rPr>
              <a:t>Ds</a:t>
            </a:r>
          </a:p>
          <a:p>
            <a:pPr marL="171450" indent="-171450"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dk2"/>
                </a:solidFill>
              </a:rPr>
              <a:t>Dsf</a:t>
            </a:r>
            <a:endParaRPr lang="en-US" sz="1200" dirty="0">
              <a:solidFill>
                <a:schemeClr val="dk2"/>
              </a:solidFill>
            </a:endParaRPr>
          </a:p>
          <a:p>
            <a:pPr marL="171450" indent="-171450"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dk2"/>
                </a:solidFill>
              </a:rPr>
              <a:t>Adasd</a:t>
            </a:r>
            <a:endParaRPr lang="en-US" sz="1200" dirty="0">
              <a:solidFill>
                <a:schemeClr val="dk2"/>
              </a:solidFill>
            </a:endParaRPr>
          </a:p>
          <a:p>
            <a:pPr marL="171450" indent="-171450"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dk2"/>
                </a:solidFill>
              </a:rPr>
              <a:t>Asdads</a:t>
            </a:r>
            <a:endParaRPr lang="en-US" sz="1200" dirty="0">
              <a:solidFill>
                <a:schemeClr val="dk2"/>
              </a:solidFill>
            </a:endParaRPr>
          </a:p>
          <a:p>
            <a:pPr marL="171450" indent="-171450"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dk2"/>
                </a:solidFill>
              </a:rPr>
              <a:t>asdad</a:t>
            </a:r>
            <a:endParaRPr lang="en-US" sz="1200" dirty="0">
              <a:solidFill>
                <a:schemeClr val="dk2"/>
              </a:solidFill>
            </a:endParaRPr>
          </a:p>
          <a:p>
            <a:endParaRPr lang="en-US" sz="1200" dirty="0">
              <a:solidFill>
                <a:schemeClr val="dk2"/>
              </a:solidFill>
            </a:endParaRPr>
          </a:p>
          <a:p>
            <a:endParaRPr lang="en-US" sz="1200" dirty="0"/>
          </a:p>
          <a:p>
            <a:pPr marL="457200"/>
            <a:endParaRPr lang="en-US" dirty="0">
              <a:solidFill>
                <a:srgbClr val="B7B7B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998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172;p163">
            <a:extLst>
              <a:ext uri="{FF2B5EF4-FFF2-40B4-BE49-F238E27FC236}">
                <a16:creationId xmlns:a16="http://schemas.microsoft.com/office/drawing/2014/main" id="{D6D65660-7966-4E57-8C48-17F267690F85}"/>
              </a:ext>
            </a:extLst>
          </p:cNvPr>
          <p:cNvSpPr txBox="1">
            <a:spLocks/>
          </p:cNvSpPr>
          <p:nvPr/>
        </p:nvSpPr>
        <p:spPr>
          <a:xfrm>
            <a:off x="157025" y="3384389"/>
            <a:ext cx="5447656" cy="17909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/>
              <a:t>Testing Results</a:t>
            </a:r>
          </a:p>
          <a:p>
            <a:pPr marL="171450" indent="-171450">
              <a:buClr>
                <a:schemeClr val="tx2">
                  <a:lumMod val="50000"/>
                </a:schemeClr>
              </a:buClr>
              <a:buSzPct val="92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2"/>
                </a:solidFill>
              </a:rPr>
              <a:t>Temperature from 25°C (ambient) to 32°C in approximately 20 minutes</a:t>
            </a:r>
          </a:p>
          <a:p>
            <a:pPr marL="171450" indent="-171450">
              <a:buClr>
                <a:schemeClr val="tx2">
                  <a:lumMod val="50000"/>
                </a:schemeClr>
              </a:buClr>
              <a:buSzPct val="92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2"/>
                </a:solidFill>
              </a:rPr>
              <a:t>~0.5°C difference between each tray, based on air flow clearance inside</a:t>
            </a:r>
          </a:p>
          <a:p>
            <a:pPr marL="171450" indent="-171450"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dk2"/>
                </a:solidFill>
              </a:rPr>
              <a:t>Dsf</a:t>
            </a:r>
            <a:endParaRPr lang="en-US" sz="1200" dirty="0">
              <a:solidFill>
                <a:schemeClr val="dk2"/>
              </a:solidFill>
            </a:endParaRPr>
          </a:p>
          <a:p>
            <a:pPr marL="171450" indent="-171450"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dk2"/>
                </a:solidFill>
              </a:rPr>
              <a:t>Adasd</a:t>
            </a:r>
            <a:endParaRPr lang="en-US" sz="1200" dirty="0">
              <a:solidFill>
                <a:schemeClr val="dk2"/>
              </a:solidFill>
            </a:endParaRPr>
          </a:p>
          <a:p>
            <a:pPr marL="171450" indent="-171450"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dk2"/>
                </a:solidFill>
              </a:rPr>
              <a:t>Asdads</a:t>
            </a:r>
            <a:endParaRPr lang="en-US" sz="1200" dirty="0">
              <a:solidFill>
                <a:schemeClr val="dk2"/>
              </a:solidFill>
            </a:endParaRPr>
          </a:p>
          <a:p>
            <a:pPr marL="171450" indent="-171450"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dk2"/>
                </a:solidFill>
              </a:rPr>
              <a:t>asdad</a:t>
            </a:r>
            <a:endParaRPr lang="en-US" sz="1200" dirty="0">
              <a:solidFill>
                <a:schemeClr val="dk2"/>
              </a:solidFill>
            </a:endParaRPr>
          </a:p>
          <a:p>
            <a:endParaRPr lang="en-US" sz="1200" dirty="0">
              <a:solidFill>
                <a:schemeClr val="dk2"/>
              </a:solidFill>
            </a:endParaRPr>
          </a:p>
          <a:p>
            <a:endParaRPr lang="en-US" sz="1200" dirty="0"/>
          </a:p>
          <a:p>
            <a:pPr marL="457200"/>
            <a:endParaRPr lang="en-US" dirty="0">
              <a:solidFill>
                <a:srgbClr val="B7B7B7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614FB8-E87D-4265-BB7F-BD5A23085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83" y="0"/>
            <a:ext cx="8108433" cy="3442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628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172;p163">
            <a:extLst>
              <a:ext uri="{FF2B5EF4-FFF2-40B4-BE49-F238E27FC236}">
                <a16:creationId xmlns:a16="http://schemas.microsoft.com/office/drawing/2014/main" id="{D6D65660-7966-4E57-8C48-17F267690F85}"/>
              </a:ext>
            </a:extLst>
          </p:cNvPr>
          <p:cNvSpPr txBox="1">
            <a:spLocks/>
          </p:cNvSpPr>
          <p:nvPr/>
        </p:nvSpPr>
        <p:spPr>
          <a:xfrm>
            <a:off x="157024" y="3384389"/>
            <a:ext cx="7066121" cy="17909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/>
              <a:t>Testing Results</a:t>
            </a:r>
          </a:p>
          <a:p>
            <a:pPr marL="171450" indent="-171450">
              <a:buClr>
                <a:schemeClr val="tx2">
                  <a:lumMod val="50000"/>
                </a:schemeClr>
              </a:buClr>
              <a:buSzPct val="92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2"/>
                </a:solidFill>
              </a:rPr>
              <a:t>Humidity from 50-60% RH (ambient) to 80-90%RH in approximately 10 minutes</a:t>
            </a:r>
          </a:p>
          <a:p>
            <a:pPr marL="171450" indent="-171450">
              <a:buClr>
                <a:schemeClr val="tx2">
                  <a:lumMod val="50000"/>
                </a:schemeClr>
              </a:buClr>
              <a:buSzPct val="92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2"/>
                </a:solidFill>
              </a:rPr>
              <a:t>~10%RH variance between the top and bottom tray, based on air flow clearance inside</a:t>
            </a:r>
          </a:p>
          <a:p>
            <a:endParaRPr lang="en-US" sz="1200" dirty="0">
              <a:solidFill>
                <a:schemeClr val="dk2"/>
              </a:solidFill>
            </a:endParaRPr>
          </a:p>
          <a:p>
            <a:endParaRPr lang="en-US" sz="1200" dirty="0"/>
          </a:p>
          <a:p>
            <a:pPr marL="457200"/>
            <a:endParaRPr lang="en-US" dirty="0">
              <a:solidFill>
                <a:srgbClr val="B7B7B7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CBE537-B6C9-4597-AAB8-8151F1C41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897" y="0"/>
            <a:ext cx="7320206" cy="3433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8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63"/>
          <p:cNvSpPr txBox="1">
            <a:spLocks noGrp="1"/>
          </p:cNvSpPr>
          <p:nvPr>
            <p:ph type="ctrTitle"/>
          </p:nvPr>
        </p:nvSpPr>
        <p:spPr>
          <a:xfrm>
            <a:off x="311700" y="0"/>
            <a:ext cx="8520600" cy="6474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Budget</a:t>
            </a:r>
            <a:endParaRPr sz="2800" dirty="0"/>
          </a:p>
        </p:txBody>
      </p:sp>
      <p:sp>
        <p:nvSpPr>
          <p:cNvPr id="1172" name="Google Shape;1172;p163"/>
          <p:cNvSpPr txBox="1">
            <a:spLocks noGrp="1"/>
          </p:cNvSpPr>
          <p:nvPr>
            <p:ph type="subTitle" idx="1"/>
          </p:nvPr>
        </p:nvSpPr>
        <p:spPr>
          <a:xfrm>
            <a:off x="311700" y="647444"/>
            <a:ext cx="4578748" cy="40261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/>
              <a:t>Current and future spending estimates</a:t>
            </a:r>
            <a:endParaRPr sz="1800" b="1" dirty="0"/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endParaRPr sz="1800" b="1" dirty="0"/>
          </a:p>
          <a:p>
            <a:pPr marL="342900" lvl="0">
              <a:buClr>
                <a:schemeClr val="tx2">
                  <a:lumMod val="50000"/>
                </a:schemeClr>
              </a:buClr>
              <a:buSzPts val="1100"/>
              <a:buFont typeface="+mj-lt"/>
              <a:buAutoNum type="arabicParenR"/>
            </a:pPr>
            <a:r>
              <a:rPr lang="en-US" sz="1400" dirty="0"/>
              <a:t>Approximately 25% of the Fermentabot Project budget has been spent developing a fully functioning prototype</a:t>
            </a:r>
          </a:p>
          <a:p>
            <a:pPr marL="342900" lvl="0">
              <a:buClr>
                <a:schemeClr val="tx2">
                  <a:lumMod val="50000"/>
                </a:schemeClr>
              </a:buClr>
              <a:buSzPts val="1100"/>
              <a:buFont typeface="+mj-lt"/>
              <a:buAutoNum type="arabicParenR"/>
            </a:pPr>
            <a:endParaRPr lang="en-US" sz="1400" dirty="0"/>
          </a:p>
          <a:p>
            <a:pPr marL="342900" lvl="0">
              <a:buClr>
                <a:schemeClr val="tx2">
                  <a:lumMod val="50000"/>
                </a:schemeClr>
              </a:buClr>
              <a:buSzPts val="1100"/>
              <a:buFont typeface="+mj-lt"/>
              <a:buAutoNum type="arabicParenR"/>
            </a:pPr>
            <a:r>
              <a:rPr lang="en-US" sz="1400" dirty="0"/>
              <a:t>Next steps include</a:t>
            </a:r>
          </a:p>
          <a:p>
            <a:pPr marL="800100" lvl="1">
              <a:buClr>
                <a:schemeClr val="tx2">
                  <a:lumMod val="50000"/>
                </a:schemeClr>
              </a:buClr>
              <a:buSzPts val="1100"/>
              <a:buFont typeface="+mj-lt"/>
              <a:buAutoNum type="arabicParenR"/>
            </a:pPr>
            <a:r>
              <a:rPr lang="en-US" sz="1400" dirty="0"/>
              <a:t>Software and hardware development</a:t>
            </a:r>
          </a:p>
          <a:p>
            <a:pPr marL="1257300" lvl="2">
              <a:buClr>
                <a:schemeClr val="tx2">
                  <a:lumMod val="50000"/>
                </a:schemeClr>
              </a:buClr>
              <a:buSzPts val="1100"/>
              <a:buFont typeface="+mj-lt"/>
              <a:buAutoNum type="arabicParenR"/>
            </a:pPr>
            <a:r>
              <a:rPr lang="en-US" sz="1400" dirty="0"/>
              <a:t>Creating, fabricating, and testing a circuit board</a:t>
            </a:r>
          </a:p>
          <a:p>
            <a:pPr marL="1257300" lvl="2">
              <a:buClr>
                <a:schemeClr val="tx2">
                  <a:lumMod val="50000"/>
                </a:schemeClr>
              </a:buClr>
              <a:buSzPts val="1100"/>
              <a:buFont typeface="+mj-lt"/>
              <a:buAutoNum type="arabicParenR"/>
            </a:pPr>
            <a:r>
              <a:rPr lang="en-US" sz="1400" dirty="0"/>
              <a:t>Creating an online user interface that can control the Fermentabot and collect data via wi-fi</a:t>
            </a:r>
          </a:p>
          <a:p>
            <a:pPr marL="1257300" lvl="2">
              <a:buClr>
                <a:schemeClr val="tx2">
                  <a:lumMod val="50000"/>
                </a:schemeClr>
              </a:buClr>
              <a:buSzPts val="1100"/>
              <a:buFont typeface="+mj-lt"/>
              <a:buAutoNum type="arabicParenR"/>
            </a:pPr>
            <a:r>
              <a:rPr lang="en-US" sz="1400" dirty="0"/>
              <a:t>Fabricating two more Fermentabot units for Basque</a:t>
            </a:r>
          </a:p>
          <a:p>
            <a:pPr marL="342900" lvl="0">
              <a:buClr>
                <a:schemeClr val="tx2">
                  <a:lumMod val="50000"/>
                </a:schemeClr>
              </a:buClr>
              <a:buSzPts val="1100"/>
              <a:buFont typeface="+mj-lt"/>
              <a:buAutoNum type="arabicParenR"/>
            </a:pPr>
            <a:endParaRPr lang="en-US" sz="1400" b="1" dirty="0"/>
          </a:p>
          <a:p>
            <a:pPr marL="342900" lvl="0">
              <a:buClr>
                <a:schemeClr val="tx2">
                  <a:lumMod val="50000"/>
                </a:schemeClr>
              </a:buClr>
              <a:buSzPts val="1100"/>
              <a:buFont typeface="+mj-lt"/>
              <a:buAutoNum type="arabicParenR"/>
            </a:pPr>
            <a:endParaRPr lang="en-US" sz="12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B7B7B7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E5F4882-9D83-48EF-A8A6-B68E0E00CD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8945424"/>
              </p:ext>
            </p:extLst>
          </p:nvPr>
        </p:nvGraphicFramePr>
        <p:xfrm>
          <a:off x="5322627" y="1619250"/>
          <a:ext cx="3011606" cy="1320857"/>
        </p:xfrm>
        <a:graphic>
          <a:graphicData uri="http://schemas.openxmlformats.org/drawingml/2006/table">
            <a:tbl>
              <a:tblPr/>
              <a:tblGrid>
                <a:gridCol w="1767014">
                  <a:extLst>
                    <a:ext uri="{9D8B030D-6E8A-4147-A177-3AD203B41FA5}">
                      <a16:colId xmlns:a16="http://schemas.microsoft.com/office/drawing/2014/main" val="156763569"/>
                    </a:ext>
                  </a:extLst>
                </a:gridCol>
                <a:gridCol w="1244592">
                  <a:extLst>
                    <a:ext uri="{9D8B030D-6E8A-4147-A177-3AD203B41FA5}">
                      <a16:colId xmlns:a16="http://schemas.microsoft.com/office/drawing/2014/main" val="509788718"/>
                    </a:ext>
                  </a:extLst>
                </a:gridCol>
              </a:tblGrid>
              <a:tr h="25296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PURCHASES: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2,160.93 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477306"/>
                  </a:ext>
                </a:extLst>
              </a:tr>
              <a:tr h="24480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Hours Worked (Eugene)</a:t>
                      </a:r>
                    </a:p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(approx. 4.75 full time weeks)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187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0749606"/>
                  </a:ext>
                </a:extLst>
              </a:tr>
              <a:tr h="24480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LABOR:</a:t>
                      </a:r>
                    </a:p>
                  </a:txBody>
                  <a:tcPr marL="6350" marR="6350" marT="6350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5,610.00 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3123055"/>
                  </a:ext>
                </a:extLst>
              </a:tr>
              <a:tr h="481453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BUDGET SPENT ON FERMENTABOT:</a:t>
                      </a:r>
                    </a:p>
                  </a:txBody>
                  <a:tcPr marL="6350" marR="6350" marT="6350" marB="0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$ 7,770.93 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91774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7497245"/>
      </p:ext>
    </p:extLst>
  </p:cSld>
  <p:clrMapOvr>
    <a:masterClrMapping/>
  </p:clrMapOvr>
</p:sld>
</file>

<file path=ppt/theme/theme1.xml><?xml version="1.0" encoding="utf-8"?>
<a:theme xmlns:a="http://schemas.openxmlformats.org/drawingml/2006/main" name="OpenA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</TotalTime>
  <Words>305</Words>
  <Application>Microsoft Office PowerPoint</Application>
  <PresentationFormat>On-screen Show (16:9)</PresentationFormat>
  <Paragraphs>83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OpenAg</vt:lpstr>
      <vt:lpstr>Fermentabot Small-scale, digitally controlled fermentation for recycling of food waste</vt:lpstr>
      <vt:lpstr>Fermentabot Project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Budget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Fermentabot Small-scale, digitally controlled fermentation for recycling of food waste</dc:title>
  <dc:creator>Open AG</dc:creator>
  <cp:lastModifiedBy>Open AG</cp:lastModifiedBy>
  <cp:revision>15</cp:revision>
  <dcterms:modified xsi:type="dcterms:W3CDTF">2019-01-24T23:46:23Z</dcterms:modified>
</cp:coreProperties>
</file>